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93" r:id="rId1"/>
  </p:sldMasterIdLst>
  <p:notesMasterIdLst>
    <p:notesMasterId r:id="rId7"/>
  </p:notesMasterIdLst>
  <p:sldIdLst>
    <p:sldId id="584" r:id="rId2"/>
    <p:sldId id="580" r:id="rId3"/>
    <p:sldId id="585" r:id="rId4"/>
    <p:sldId id="586" r:id="rId5"/>
    <p:sldId id="583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446"/>
    <a:srgbClr val="000010"/>
    <a:srgbClr val="0015EA"/>
    <a:srgbClr val="FF99FF"/>
    <a:srgbClr val="14ABE0"/>
    <a:srgbClr val="FFFF99"/>
    <a:srgbClr val="FAA21B"/>
    <a:srgbClr val="A0A0A0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06" autoAdjust="0"/>
    <p:restoredTop sz="94663"/>
  </p:normalViewPr>
  <p:slideViewPr>
    <p:cSldViewPr snapToGrid="0" snapToObjects="1">
      <p:cViewPr varScale="1">
        <p:scale>
          <a:sx n="163" d="100"/>
          <a:sy n="163" d="100"/>
        </p:scale>
        <p:origin x="162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8804F9-551A-4445-86C6-7E16995F6FEC}" type="datetimeFigureOut">
              <a:rPr lang="en-US" smtClean="0"/>
              <a:t>12/5/2023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5DCEDC-8A56-6845-B9C7-8140177B35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50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0" y="1813833"/>
            <a:ext cx="12192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roxima Nova Extrabold"/>
              <a:buNone/>
              <a:defRPr sz="5333">
                <a:solidFill>
                  <a:schemeClr val="lt1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/>
            <a:fld id="{00000000-1234-1234-1234-123412341234}" type="slidenum">
              <a:rPr lang="en" smtClean="0"/>
              <a:pPr algn="r"/>
              <a:t>‹#›</a:t>
            </a:fld>
            <a:endParaRPr lang="en"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-4" y="2859133"/>
            <a:ext cx="12192000" cy="4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None/>
              <a:defRPr>
                <a:solidFill>
                  <a:srgbClr val="EFEFE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5" name="Google Shape;15;p2"/>
          <p:cNvGrpSpPr/>
          <p:nvPr/>
        </p:nvGrpSpPr>
        <p:grpSpPr>
          <a:xfrm>
            <a:off x="10952127" y="6008099"/>
            <a:ext cx="731575" cy="736159"/>
            <a:chOff x="7437588" y="2682648"/>
            <a:chExt cx="1264825" cy="1272750"/>
          </a:xfrm>
        </p:grpSpPr>
        <p:sp>
          <p:nvSpPr>
            <p:cNvPr id="16" name="Google Shape;16;p2"/>
            <p:cNvSpPr/>
            <p:nvPr/>
          </p:nvSpPr>
          <p:spPr>
            <a:xfrm>
              <a:off x="7519350" y="2765375"/>
              <a:ext cx="1101300" cy="1107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17" name="Google Shape;17;p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437588" y="2682648"/>
              <a:ext cx="1264825" cy="12727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" name="Google Shape;18;p2"/>
          <p:cNvSpPr txBox="1"/>
          <p:nvPr/>
        </p:nvSpPr>
        <p:spPr>
          <a:xfrm>
            <a:off x="492167" y="6220601"/>
            <a:ext cx="4962000" cy="410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67" dirty="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© 2023 DISH Wireless </a:t>
            </a:r>
            <a:r>
              <a:rPr lang="en" sz="1067" dirty="0">
                <a:solidFill>
                  <a:srgbClr val="3C78D8"/>
                </a:solidFill>
                <a:latin typeface="Proxima Nova"/>
                <a:ea typeface="Proxima Nova"/>
                <a:cs typeface="Proxima Nova"/>
                <a:sym typeface="Proxima Nova"/>
              </a:rPr>
              <a:t>|</a:t>
            </a:r>
            <a:r>
              <a:rPr lang="en" sz="1067" dirty="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 All rights </a:t>
            </a:r>
            <a:r>
              <a:rPr lang="en" sz="1067" dirty="0" smtClean="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reserved</a:t>
            </a:r>
            <a:endParaRPr sz="1067" dirty="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253968728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88">
          <p15:clr>
            <a:srgbClr val="FA7B17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F248FFC-65E0-B047-8EAD-83FF41CE1A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3029" y="1296330"/>
            <a:ext cx="551543" cy="551543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5DBF4CF-D52C-A64D-96CE-6A8DB20858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8040" y="1935962"/>
            <a:ext cx="4058919" cy="359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A0A0A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Subhead Goes Here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BDE9AA48-EC0D-2E4C-A50B-C67D9C1C5A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8040" y="2805306"/>
            <a:ext cx="9331960" cy="2010533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00000"/>
              </a:lnSpc>
              <a:buNone/>
              <a:defRPr sz="7200" b="1" i="0">
                <a:solidFill>
                  <a:srgbClr val="000010"/>
                </a:solidFill>
                <a:latin typeface="Proxima Nova Extrabold" panose="02000506030000020004" pitchFamily="2" charset="0"/>
              </a:defRPr>
            </a:lvl1pPr>
            <a:lvl2pPr>
              <a:defRPr sz="6000">
                <a:latin typeface="Proxima Nova" panose="02000506030000020004" pitchFamily="2" charset="0"/>
              </a:defRPr>
            </a:lvl2pPr>
            <a:lvl3pPr>
              <a:defRPr sz="6000">
                <a:latin typeface="Proxima Nova" panose="02000506030000020004" pitchFamily="2" charset="0"/>
              </a:defRPr>
            </a:lvl3pPr>
            <a:lvl4pPr>
              <a:defRPr sz="6000">
                <a:latin typeface="Proxima Nova" panose="02000506030000020004" pitchFamily="2" charset="0"/>
              </a:defRPr>
            </a:lvl4pPr>
            <a:lvl5pPr>
              <a:defRPr sz="6000">
                <a:latin typeface="Proxima Nova" panose="02000506030000020004" pitchFamily="2" charset="0"/>
              </a:defRPr>
            </a:lvl5pPr>
          </a:lstStyle>
          <a:p>
            <a:pPr lvl="0"/>
            <a:r>
              <a:rPr lang="en-US" dirty="0"/>
              <a:t>Slide or Section Title Goes Here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1B66E677-A7AF-024D-8032-6386955A92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3438" y="4964868"/>
            <a:ext cx="9326562" cy="4288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>
                <a:solidFill>
                  <a:srgbClr val="000010"/>
                </a:solidFill>
                <a:latin typeface="Proxima Nova Semibold" panose="02000506030000020004" pitchFamily="2" charset="0"/>
              </a:defRPr>
            </a:lvl1pPr>
          </a:lstStyle>
          <a:p>
            <a:pPr lvl="0"/>
            <a:r>
              <a:rPr lang="en-US" dirty="0"/>
              <a:t>Day, Month XX, 2019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0309D49-56AD-294C-B533-FB8449D53C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6700" y="6465570"/>
            <a:ext cx="251460" cy="251460"/>
          </a:xfrm>
          <a:prstGeom prst="rect">
            <a:avLst/>
          </a:prstGeom>
        </p:spPr>
      </p:pic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9B1767B-1485-CC4C-B978-3F4AF8142A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83947" y="6648628"/>
            <a:ext cx="2590961" cy="209372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 b="1" i="0" baseline="0">
                <a:solidFill>
                  <a:srgbClr val="00001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©</a:t>
            </a:r>
            <a:r>
              <a:rPr lang="en-US" dirty="0" smtClean="0"/>
              <a:t>2023 DISH </a:t>
            </a:r>
            <a:r>
              <a:rPr lang="en-US" dirty="0"/>
              <a:t>Network L.L.C. All Rights Reserved </a:t>
            </a:r>
          </a:p>
        </p:txBody>
      </p:sp>
    </p:spTree>
    <p:extLst>
      <p:ext uri="{BB962C8B-B14F-4D97-AF65-F5344CB8AC3E}">
        <p14:creationId xmlns:p14="http://schemas.microsoft.com/office/powerpoint/2010/main" val="1326960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237B7AC-BA14-2C44-A207-947EA56665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5325" y="275631"/>
            <a:ext cx="8961145" cy="35987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200" b="1" i="0">
                <a:solidFill>
                  <a:schemeClr val="tx1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Headline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ECB95B0-3249-B546-BA75-E0D8BEC22E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6465570"/>
            <a:ext cx="251460" cy="2514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1E3EFEA-E9A3-2B4A-8AD8-7458D726D0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3148" y="179799"/>
            <a:ext cx="551543" cy="551543"/>
          </a:xfrm>
          <a:prstGeom prst="rect">
            <a:avLst/>
          </a:prstGeom>
        </p:spPr>
      </p:pic>
      <p:sp>
        <p:nvSpPr>
          <p:cNvPr id="7" name="Google Shape;46;p8"/>
          <p:cNvSpPr txBox="1"/>
          <p:nvPr userDrawn="1"/>
        </p:nvSpPr>
        <p:spPr>
          <a:xfrm>
            <a:off x="6299200" y="6549018"/>
            <a:ext cx="5892800" cy="308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 dirty="0">
                <a:solidFill>
                  <a:srgbClr val="949494"/>
                </a:solidFill>
                <a:latin typeface="Proxima Nova"/>
                <a:ea typeface="Proxima Nova"/>
                <a:cs typeface="Proxima Nova"/>
                <a:sym typeface="Proxima Nova"/>
              </a:rPr>
              <a:t>©</a:t>
            </a:r>
            <a:r>
              <a:rPr lang="en-US" sz="900" b="0" i="0" u="none" strike="noStrike" cap="none" dirty="0" smtClean="0">
                <a:solidFill>
                  <a:srgbClr val="949494"/>
                </a:solidFill>
                <a:latin typeface="Proxima Nova"/>
                <a:ea typeface="Proxima Nova"/>
                <a:cs typeface="Proxima Nova"/>
                <a:sym typeface="Proxima Nova"/>
              </a:rPr>
              <a:t>2023 </a:t>
            </a:r>
            <a:r>
              <a:rPr lang="en-US" sz="900" b="0" i="0" u="none" strike="noStrike" cap="none" dirty="0">
                <a:solidFill>
                  <a:srgbClr val="949494"/>
                </a:solidFill>
                <a:latin typeface="Proxima Nova"/>
                <a:ea typeface="Proxima Nova"/>
                <a:cs typeface="Proxima Nova"/>
                <a:sym typeface="Proxima Nova"/>
              </a:rPr>
              <a:t>DISH Network L.L.C. All Rights Reserved   |   Page </a:t>
            </a:r>
            <a:fld id="{00000000-1234-1234-1234-123412341234}" type="slidenum">
              <a:rPr lang="en-US" sz="900" b="0" i="0" u="none" strike="noStrike" cap="none">
                <a:solidFill>
                  <a:srgbClr val="949494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sz="900" b="0" i="0" u="none" strike="noStrike" cap="none" dirty="0">
              <a:solidFill>
                <a:srgbClr val="949494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795993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237B7AC-BA14-2C44-A207-947EA56665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5325" y="275631"/>
            <a:ext cx="4058919" cy="359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A0A0A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Headline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ECB95B0-3249-B546-BA75-E0D8BEC22E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6465570"/>
            <a:ext cx="251460" cy="2514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1E3EFEA-E9A3-2B4A-8AD8-7458D726D0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3148" y="179799"/>
            <a:ext cx="551543" cy="551543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549602" y="914401"/>
            <a:ext cx="11009352" cy="52534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US" dirty="0" smtClean="0"/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US" dirty="0" smtClean="0"/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US" dirty="0" smtClean="0"/>
          </a:p>
          <a:p>
            <a:pPr lvl="1"/>
            <a:endParaRPr lang="en-US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1714500" lvl="3" indent="-342900">
              <a:buFont typeface="Wingdings" panose="05000000000000000000" pitchFamily="2" charset="2"/>
              <a:buChar char="v"/>
            </a:pPr>
            <a:endParaRPr lang="en-US" sz="1400" dirty="0">
              <a:latin typeface="Proxima Nova" panose="02000506030000020004" pitchFamily="50" charset="0"/>
              <a:sym typeface="Arial"/>
            </a:endParaRPr>
          </a:p>
          <a:p>
            <a:pPr marL="1714500" lvl="3" indent="-342900">
              <a:buFont typeface="Wingdings" panose="05000000000000000000" pitchFamily="2" charset="2"/>
              <a:buChar char="v"/>
            </a:pPr>
            <a:endParaRPr lang="en-US" sz="1600" dirty="0" smtClean="0">
              <a:latin typeface="Proxima Nova" panose="02000506030000020004" pitchFamily="50" charset="0"/>
              <a:sym typeface="Arial"/>
            </a:endParaRPr>
          </a:p>
          <a:p>
            <a:pPr marL="1657350" lvl="3" indent="-285750">
              <a:buFont typeface="Wingdings" panose="05000000000000000000" pitchFamily="2" charset="2"/>
              <a:buChar char="ü"/>
            </a:pPr>
            <a:endParaRPr lang="en-GB" sz="1600" dirty="0" smtClean="0">
              <a:latin typeface="Proxima Nova" panose="02000506030000020004" pitchFamily="50" charset="0"/>
              <a:sym typeface="Arial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600" dirty="0" smtClean="0">
              <a:latin typeface="Proxima Nova" panose="02000506030000020004" pitchFamily="50" charset="0"/>
            </a:endParaRPr>
          </a:p>
        </p:txBody>
      </p:sp>
      <p:sp>
        <p:nvSpPr>
          <p:cNvPr id="9" name="Google Shape;46;p8"/>
          <p:cNvSpPr txBox="1"/>
          <p:nvPr userDrawn="1"/>
        </p:nvSpPr>
        <p:spPr>
          <a:xfrm>
            <a:off x="6299200" y="6549018"/>
            <a:ext cx="5892800" cy="308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 dirty="0">
                <a:solidFill>
                  <a:srgbClr val="949494"/>
                </a:solidFill>
                <a:latin typeface="Proxima Nova"/>
                <a:ea typeface="Proxima Nova"/>
                <a:cs typeface="Proxima Nova"/>
                <a:sym typeface="Proxima Nova"/>
              </a:rPr>
              <a:t>©</a:t>
            </a:r>
            <a:r>
              <a:rPr lang="en-US" sz="900" b="0" i="0" u="none" strike="noStrike" cap="none" dirty="0" smtClean="0">
                <a:solidFill>
                  <a:srgbClr val="949494"/>
                </a:solidFill>
                <a:latin typeface="Proxima Nova"/>
                <a:ea typeface="Proxima Nova"/>
                <a:cs typeface="Proxima Nova"/>
                <a:sym typeface="Proxima Nova"/>
              </a:rPr>
              <a:t>2023 </a:t>
            </a:r>
            <a:r>
              <a:rPr lang="en-US" sz="900" b="0" i="0" u="none" strike="noStrike" cap="none" dirty="0">
                <a:solidFill>
                  <a:srgbClr val="949494"/>
                </a:solidFill>
                <a:latin typeface="Proxima Nova"/>
                <a:ea typeface="Proxima Nova"/>
                <a:cs typeface="Proxima Nova"/>
                <a:sym typeface="Proxima Nova"/>
              </a:rPr>
              <a:t>DISH Network L.L.C. All Rights Reserved   |   Page </a:t>
            </a:r>
            <a:fld id="{00000000-1234-1234-1234-123412341234}" type="slidenum">
              <a:rPr lang="en-US" sz="900" b="0" i="0" u="none" strike="noStrike" cap="none">
                <a:solidFill>
                  <a:srgbClr val="949494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sz="900" b="0" i="0" u="none" strike="noStrike" cap="none" dirty="0">
              <a:solidFill>
                <a:srgbClr val="949494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3565624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F7BF133-8DE0-4443-84F1-F5ABEDFCF96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Place your photo here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A73CA4B1-EE34-6946-BB42-86F2D6A11EB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36080" y="6429176"/>
            <a:ext cx="5292724" cy="428824"/>
          </a:xfrm>
          <a:prstGeom prst="rect">
            <a:avLst/>
          </a:prstGeom>
        </p:spPr>
        <p:txBody>
          <a:bodyPr anchor="ctr"/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 b="0" i="0">
                <a:solidFill>
                  <a:srgbClr val="A0A0A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©2019 DISH Network L.L.C. All Rights Reserved   |  Day, Month XX, 2019  |  Title of Presentation  |  Page ‹#›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AD751FD-CE3C-3445-85D4-22C76B4F8B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6465570"/>
            <a:ext cx="251460" cy="251460"/>
          </a:xfrm>
          <a:prstGeom prst="rect">
            <a:avLst/>
          </a:prstGeom>
        </p:spPr>
      </p:pic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64979129-6B37-CC41-B871-631AD68FBD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58240" y="1840868"/>
            <a:ext cx="4420235" cy="501808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i="0">
                <a:latin typeface="Proxima Nova Medium" panose="02000506030000020004" pitchFamily="2" charset="0"/>
              </a:defRPr>
            </a:lvl1pPr>
            <a:lvl2pPr marL="457200" marR="0" indent="0" algn="l" defTabSz="914400" rtl="0" eaLnBrk="1" fontAlgn="auto" latinLnBrk="0" hangingPunct="1">
              <a:lnSpc>
                <a:spcPct val="2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b="0" i="0">
                <a:latin typeface="Proxima Nova Medium" panose="02000506030000020004" pitchFamily="2" charset="0"/>
              </a:defRPr>
            </a:lvl2pPr>
            <a:lvl3pPr marL="914400" indent="0">
              <a:lnSpc>
                <a:spcPct val="200000"/>
              </a:lnSpc>
              <a:buNone/>
              <a:defRPr b="0" i="0"/>
            </a:lvl3pPr>
          </a:lstStyle>
          <a:p>
            <a:pPr marL="228600" marR="0" lvl="0" indent="-22860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Edit Master text styles</a:t>
            </a:r>
          </a:p>
          <a:p>
            <a:pPr marL="228600" marR="0" lvl="1" indent="-22860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Second level</a:t>
            </a:r>
          </a:p>
          <a:p>
            <a:pPr marL="228600" marR="0" lvl="2" indent="-22860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Third level</a:t>
            </a:r>
          </a:p>
          <a:p>
            <a:pPr marL="228600" marR="0" lvl="3" indent="-22860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Fourth level</a:t>
            </a:r>
          </a:p>
          <a:p>
            <a:pPr marL="228600" marR="0" lvl="4" indent="-22860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Fifth level</a:t>
            </a:r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BCBC722B-6B47-F044-8D2E-79493459A9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8159" y="581140"/>
            <a:ext cx="5577841" cy="6776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 b="1" i="0">
                <a:latin typeface="Proxima Nova Extrabold" panose="02000506030000020004" pitchFamily="2" charset="0"/>
              </a:defRPr>
            </a:lvl1pPr>
          </a:lstStyle>
          <a:p>
            <a:pPr lvl="0"/>
            <a:r>
              <a:rPr lang="en-US" dirty="0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2994639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rgbClr val="0000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DFED20E-FDC5-714D-B5D6-138D55590380}"/>
              </a:ext>
            </a:extLst>
          </p:cNvPr>
          <p:cNvSpPr/>
          <p:nvPr userDrawn="1"/>
        </p:nvSpPr>
        <p:spPr>
          <a:xfrm>
            <a:off x="1115172" y="3703076"/>
            <a:ext cx="4430333" cy="125569"/>
          </a:xfrm>
          <a:prstGeom prst="rect">
            <a:avLst/>
          </a:prstGeom>
          <a:solidFill>
            <a:srgbClr val="F0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86DDFD6-6E32-DF4E-8B84-C3CF20744D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6465570"/>
            <a:ext cx="251460" cy="25146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630297-27AD-0C40-AABD-47CEB5CED23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0265" y="2882254"/>
            <a:ext cx="4695240" cy="1052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 i="0">
                <a:solidFill>
                  <a:schemeClr val="bg1"/>
                </a:solidFill>
                <a:latin typeface="Proxima Nova Extrabold" panose="02000506030000020004" pitchFamily="2" charset="0"/>
              </a:defRPr>
            </a:lvl1pPr>
          </a:lstStyle>
          <a:p>
            <a:pPr lvl="0"/>
            <a:r>
              <a:rPr lang="en-US" dirty="0"/>
              <a:t>Thank You.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9B1767B-1485-CC4C-B978-3F4AF8142A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17395" y="6648628"/>
            <a:ext cx="2457513" cy="200826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 b="1" i="0">
                <a:solidFill>
                  <a:schemeClr val="bg1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©</a:t>
            </a:r>
            <a:r>
              <a:rPr lang="en-US" dirty="0" smtClean="0"/>
              <a:t>2021 </a:t>
            </a:r>
            <a:r>
              <a:rPr lang="en-US" dirty="0"/>
              <a:t>DISH Network L.L.C. All Rights Reserved </a:t>
            </a:r>
          </a:p>
        </p:txBody>
      </p:sp>
    </p:spTree>
    <p:extLst>
      <p:ext uri="{BB962C8B-B14F-4D97-AF65-F5344CB8AC3E}">
        <p14:creationId xmlns:p14="http://schemas.microsoft.com/office/powerpoint/2010/main" val="466995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F9CF3F9-07EE-B145-A554-43BF07B344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6465570"/>
            <a:ext cx="251460" cy="25146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3A46836-EA83-4441-97CD-F66203215C97}"/>
              </a:ext>
            </a:extLst>
          </p:cNvPr>
          <p:cNvSpPr/>
          <p:nvPr userDrawn="1"/>
        </p:nvSpPr>
        <p:spPr>
          <a:xfrm>
            <a:off x="1115172" y="3703076"/>
            <a:ext cx="4430333" cy="125569"/>
          </a:xfrm>
          <a:prstGeom prst="rect">
            <a:avLst/>
          </a:prstGeom>
          <a:solidFill>
            <a:srgbClr val="F0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E4517431-D8EF-584B-A733-AF6B7002D6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0265" y="2882254"/>
            <a:ext cx="4695240" cy="1052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 i="0">
                <a:solidFill>
                  <a:srgbClr val="000010"/>
                </a:solidFill>
                <a:latin typeface="Proxima Nova Extrabold" panose="02000506030000020004" pitchFamily="2" charset="0"/>
              </a:defRPr>
            </a:lvl1pPr>
          </a:lstStyle>
          <a:p>
            <a:pPr lvl="0"/>
            <a:r>
              <a:rPr lang="en-US" dirty="0"/>
              <a:t>Thank You.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9B1767B-1485-CC4C-B978-3F4AF8142A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17395" y="6648628"/>
            <a:ext cx="2457513" cy="200826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 b="1" i="0">
                <a:solidFill>
                  <a:srgbClr val="00001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©</a:t>
            </a:r>
            <a:r>
              <a:rPr lang="en-US" dirty="0" smtClean="0"/>
              <a:t>2021 </a:t>
            </a:r>
            <a:r>
              <a:rPr lang="en-US" dirty="0"/>
              <a:t>DISH Network L.L.C. All Rights Reserved </a:t>
            </a:r>
          </a:p>
        </p:txBody>
      </p:sp>
    </p:spTree>
    <p:extLst>
      <p:ext uri="{BB962C8B-B14F-4D97-AF65-F5344CB8AC3E}">
        <p14:creationId xmlns:p14="http://schemas.microsoft.com/office/powerpoint/2010/main" val="3931219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/>
            <a:fld id="{00000000-1234-1234-1234-123412341234}" type="slidenum">
              <a:rPr lang="en" smtClean="0"/>
              <a:pPr algn="r"/>
              <a:t>‹#›</a:t>
            </a:fld>
            <a:endParaRPr lang="en"/>
          </a:p>
        </p:txBody>
      </p:sp>
      <p:pic>
        <p:nvPicPr>
          <p:cNvPr id="73" name="Google Shape;73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8"/>
          <p:cNvSpPr txBox="1"/>
          <p:nvPr/>
        </p:nvSpPr>
        <p:spPr>
          <a:xfrm>
            <a:off x="4397600" y="3033767"/>
            <a:ext cx="3396800" cy="1005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933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Thank you</a:t>
            </a:r>
            <a:endParaRPr sz="2400">
              <a:solidFill>
                <a:schemeClr val="lt1"/>
              </a:solidFill>
            </a:endParaRPr>
          </a:p>
        </p:txBody>
      </p:sp>
      <p:pic>
        <p:nvPicPr>
          <p:cNvPr id="75" name="Google Shape;75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8318" y="986597"/>
            <a:ext cx="1686433" cy="16970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8"/>
          <p:cNvSpPr txBox="1"/>
          <p:nvPr/>
        </p:nvSpPr>
        <p:spPr>
          <a:xfrm>
            <a:off x="492167" y="6220601"/>
            <a:ext cx="4962000" cy="410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67" dirty="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© 2023 DISH Wireless </a:t>
            </a:r>
            <a:r>
              <a:rPr lang="en" sz="1067" dirty="0">
                <a:solidFill>
                  <a:srgbClr val="3C78D8"/>
                </a:solidFill>
                <a:latin typeface="Proxima Nova"/>
                <a:ea typeface="Proxima Nova"/>
                <a:cs typeface="Proxima Nova"/>
                <a:sym typeface="Proxima Nova"/>
              </a:rPr>
              <a:t>|</a:t>
            </a:r>
            <a:r>
              <a:rPr lang="en" sz="1067" dirty="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 All rights reserved </a:t>
            </a:r>
            <a:r>
              <a:rPr lang="en" sz="1067" dirty="0" smtClean="0">
                <a:solidFill>
                  <a:srgbClr val="3C78D8"/>
                </a:solidFill>
                <a:latin typeface="Proxima Nova"/>
                <a:ea typeface="Proxima Nova"/>
                <a:cs typeface="Proxima Nova"/>
                <a:sym typeface="Proxima Nova"/>
              </a:rPr>
              <a:t>|</a:t>
            </a:r>
            <a:endParaRPr sz="1067" dirty="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92311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9066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23" r:id="rId2"/>
    <p:sldLayoutId id="2147483736" r:id="rId3"/>
    <p:sldLayoutId id="2147483735" r:id="rId4"/>
    <p:sldLayoutId id="2147483707" r:id="rId5"/>
    <p:sldLayoutId id="2147483708" r:id="rId6"/>
    <p:sldLayoutId id="2147483721" r:id="rId7"/>
    <p:sldLayoutId id="214748373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168" userDrawn="1">
          <p15:clr>
            <a:srgbClr val="F26B43"/>
          </p15:clr>
        </p15:guide>
        <p15:guide id="4" orient="horz" pos="4152" userDrawn="1">
          <p15:clr>
            <a:srgbClr val="F26B43"/>
          </p15:clr>
        </p15:guide>
        <p15:guide id="5" pos="7488" userDrawn="1">
          <p15:clr>
            <a:srgbClr val="F26B43"/>
          </p15:clr>
        </p15:guide>
        <p15:guide id="6" orient="horz" pos="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Release </a:t>
            </a:r>
            <a:r>
              <a:rPr lang="en-US" sz="5400" dirty="0" smtClean="0"/>
              <a:t>19 Package Proposal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5801491" y="3459080"/>
            <a:ext cx="5337563" cy="984173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Agenda Item:	</a:t>
            </a:r>
            <a:r>
              <a:rPr lang="en-US" dirty="0" smtClean="0"/>
              <a:t>7.3</a:t>
            </a:r>
            <a:endParaRPr lang="en-US" dirty="0"/>
          </a:p>
          <a:p>
            <a:pPr algn="l"/>
            <a:r>
              <a:rPr lang="en-US" altLang="ja-JP" dirty="0"/>
              <a:t>Source: 	</a:t>
            </a:r>
            <a:r>
              <a:rPr lang="en-US" altLang="ja-JP" dirty="0" smtClean="0"/>
              <a:t>	DISH Network</a:t>
            </a:r>
            <a:endParaRPr lang="en-US" altLang="ja-JP" dirty="0"/>
          </a:p>
        </p:txBody>
      </p:sp>
      <p:sp>
        <p:nvSpPr>
          <p:cNvPr id="8" name="Text Placeholder 4"/>
          <p:cNvSpPr txBox="1">
            <a:spLocks/>
          </p:cNvSpPr>
          <p:nvPr/>
        </p:nvSpPr>
        <p:spPr>
          <a:xfrm>
            <a:off x="286330" y="405247"/>
            <a:ext cx="7551384" cy="4288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smtClean="0">
                <a:solidFill>
                  <a:schemeClr val="bg1"/>
                </a:solidFill>
              </a:rPr>
              <a:t>3GPP TSG SA Meeting #102</a:t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en-US" sz="2400" b="1" dirty="0" smtClean="0">
                <a:solidFill>
                  <a:schemeClr val="bg1"/>
                </a:solidFill>
              </a:rPr>
              <a:t>Edinburgh, Scotland, December 11-15, 2023</a:t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ja-JP" altLang="en-US" sz="2400" b="1" dirty="0" smtClean="0">
                <a:solidFill>
                  <a:schemeClr val="bg1"/>
                </a:solidFill>
              </a:rPr>
              <a:t>　</a:t>
            </a:r>
            <a:endParaRPr lang="en-US" sz="2400" b="1" dirty="0" smtClean="0">
              <a:solidFill>
                <a:schemeClr val="bg1"/>
              </a:solidFill>
            </a:endParaRPr>
          </a:p>
        </p:txBody>
      </p:sp>
      <p:sp>
        <p:nvSpPr>
          <p:cNvPr id="9" name="Text Placeholder 4"/>
          <p:cNvSpPr txBox="1">
            <a:spLocks/>
          </p:cNvSpPr>
          <p:nvPr/>
        </p:nvSpPr>
        <p:spPr>
          <a:xfrm>
            <a:off x="10284031" y="405247"/>
            <a:ext cx="1710047" cy="4288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smtClean="0">
                <a:solidFill>
                  <a:schemeClr val="bg1"/>
                </a:solidFill>
              </a:rPr>
              <a:t>SP-231609</a:t>
            </a:r>
          </a:p>
        </p:txBody>
      </p:sp>
    </p:spTree>
    <p:extLst>
      <p:ext uri="{BB962C8B-B14F-4D97-AF65-F5344CB8AC3E}">
        <p14:creationId xmlns:p14="http://schemas.microsoft.com/office/powerpoint/2010/main" val="3337582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95325" y="275631"/>
            <a:ext cx="10124976" cy="359877"/>
          </a:xfrm>
        </p:spPr>
        <p:txBody>
          <a:bodyPr/>
          <a:lstStyle/>
          <a:p>
            <a:r>
              <a:rPr lang="en-US" dirty="0" smtClean="0"/>
              <a:t>Supportive As Is</a:t>
            </a:r>
            <a:endParaRPr lang="en-US" dirty="0"/>
          </a:p>
        </p:txBody>
      </p:sp>
      <p:graphicFrame>
        <p:nvGraphicFramePr>
          <p:cNvPr id="4" name="Google Shape;244;p2"/>
          <p:cNvGraphicFramePr/>
          <p:nvPr>
            <p:extLst>
              <p:ext uri="{D42A27DB-BD31-4B8C-83A1-F6EECF244321}">
                <p14:modId xmlns:p14="http://schemas.microsoft.com/office/powerpoint/2010/main" val="2531422848"/>
              </p:ext>
            </p:extLst>
          </p:nvPr>
        </p:nvGraphicFramePr>
        <p:xfrm>
          <a:off x="1083206" y="2079927"/>
          <a:ext cx="4874607" cy="3356134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4736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0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261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600" b="1" u="none" strike="noStrike" cap="none" dirty="0" smtClean="0">
                          <a:solidFill>
                            <a:schemeClr val="dk1"/>
                          </a:solidFill>
                        </a:rPr>
                        <a:t>Study Item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 smtClean="0">
                          <a:solidFill>
                            <a:schemeClr val="dk1"/>
                          </a:solidFill>
                        </a:rPr>
                        <a:t>Current </a:t>
                      </a:r>
                      <a:r>
                        <a:rPr lang="en-GB" sz="1600" b="1" dirty="0" smtClean="0">
                          <a:solidFill>
                            <a:schemeClr val="dk1"/>
                          </a:solidFill>
                        </a:rPr>
                        <a:t>TU 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52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GB" sz="1600" b="1" dirty="0" err="1" smtClean="0"/>
                        <a:t>FS_EnergySys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dirty="0"/>
                        <a:t>13</a:t>
                      </a:r>
                      <a:endParaRPr sz="1600" b="0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329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GB" sz="1600" b="1" dirty="0" smtClean="0"/>
                        <a:t>FS_XRM Ph2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dirty="0"/>
                        <a:t>14</a:t>
                      </a:r>
                      <a:endParaRPr sz="1600" b="0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600" b="1" dirty="0" smtClean="0"/>
                        <a:t>FS_NG_RTC_Ph2</a:t>
                      </a:r>
                      <a:endParaRPr sz="1600" b="1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dirty="0"/>
                        <a:t>11.5</a:t>
                      </a:r>
                      <a:endParaRPr sz="1600" b="0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80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 smtClean="0"/>
                        <a:t>FS_MPS4msg</a:t>
                      </a:r>
                      <a:endParaRPr sz="1600" b="1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dirty="0"/>
                        <a:t>6</a:t>
                      </a:r>
                      <a:endParaRPr sz="1600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600" b="1" dirty="0" smtClean="0"/>
                        <a:t>FS_5GSAT_ARCH_Ph3</a:t>
                      </a:r>
                      <a:endParaRPr sz="1600" b="1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dirty="0"/>
                        <a:t>12.5</a:t>
                      </a:r>
                      <a:endParaRPr sz="1600" b="0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714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 smtClean="0"/>
                        <a:t>FS_5G_Femto</a:t>
                      </a:r>
                      <a:endParaRPr sz="1600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dirty="0"/>
                        <a:t>5</a:t>
                      </a:r>
                      <a:endParaRPr sz="1600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982881"/>
                  </a:ext>
                </a:extLst>
              </a:tr>
              <a:tr h="16277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GB" sz="1600" b="1" dirty="0" smtClean="0"/>
                        <a:t>FS_UPEAS_Ph2</a:t>
                      </a:r>
                      <a:endParaRPr sz="1600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dirty="0"/>
                        <a:t>4.5</a:t>
                      </a:r>
                      <a:endParaRPr sz="1600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948782"/>
                  </a:ext>
                </a:extLst>
              </a:tr>
              <a:tr h="12558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 smtClean="0"/>
                        <a:t>FS_INSS</a:t>
                      </a:r>
                      <a:endParaRPr sz="1600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dirty="0"/>
                        <a:t>4</a:t>
                      </a:r>
                      <a:endParaRPr sz="1600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0223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 smtClean="0"/>
                        <a:t>FS_MASSS</a:t>
                      </a:r>
                      <a:endParaRPr sz="1600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dirty="0"/>
                        <a:t>14</a:t>
                      </a:r>
                      <a:endParaRPr sz="1600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2425626"/>
                  </a:ext>
                </a:extLst>
              </a:tr>
            </a:tbl>
          </a:graphicData>
        </a:graphic>
      </p:graphicFrame>
      <p:sp>
        <p:nvSpPr>
          <p:cNvPr id="5" name="Google Shape;309;p7"/>
          <p:cNvSpPr/>
          <p:nvPr/>
        </p:nvSpPr>
        <p:spPr>
          <a:xfrm>
            <a:off x="1083206" y="1415616"/>
            <a:ext cx="878876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20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are supportive to include these 9 Study SIDs for Rel-19 package as is.</a:t>
            </a:r>
            <a:endParaRPr sz="2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Text Placeholder 4"/>
          <p:cNvSpPr txBox="1">
            <a:spLocks/>
          </p:cNvSpPr>
          <p:nvPr/>
        </p:nvSpPr>
        <p:spPr>
          <a:xfrm>
            <a:off x="10284031" y="405247"/>
            <a:ext cx="1710047" cy="4288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smtClean="0"/>
              <a:t>SP-231609</a:t>
            </a: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56241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95325" y="275631"/>
            <a:ext cx="10124976" cy="359877"/>
          </a:xfrm>
        </p:spPr>
        <p:txBody>
          <a:bodyPr/>
          <a:lstStyle/>
          <a:p>
            <a:r>
              <a:rPr lang="en-US" dirty="0" smtClean="0"/>
              <a:t>Good to have</a:t>
            </a:r>
            <a:endParaRPr lang="en-US" dirty="0"/>
          </a:p>
        </p:txBody>
      </p:sp>
      <p:graphicFrame>
        <p:nvGraphicFramePr>
          <p:cNvPr id="4" name="Google Shape;244;p2"/>
          <p:cNvGraphicFramePr/>
          <p:nvPr>
            <p:extLst>
              <p:ext uri="{D42A27DB-BD31-4B8C-83A1-F6EECF244321}">
                <p14:modId xmlns:p14="http://schemas.microsoft.com/office/powerpoint/2010/main" val="3756414218"/>
              </p:ext>
            </p:extLst>
          </p:nvPr>
        </p:nvGraphicFramePr>
        <p:xfrm>
          <a:off x="823754" y="2450122"/>
          <a:ext cx="10031427" cy="3177396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039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67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7320">
                  <a:extLst>
                    <a:ext uri="{9D8B030D-6E8A-4147-A177-3AD203B41FA5}">
                      <a16:colId xmlns:a16="http://schemas.microsoft.com/office/drawing/2014/main" val="722026037"/>
                    </a:ext>
                  </a:extLst>
                </a:gridCol>
                <a:gridCol w="54279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206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600" b="1" u="none" strike="noStrike" cap="none" dirty="0">
                          <a:solidFill>
                            <a:schemeClr val="dk1"/>
                          </a:solidFill>
                        </a:rPr>
                        <a:t>Topics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 smtClean="0">
                          <a:solidFill>
                            <a:schemeClr val="dk1"/>
                          </a:solidFill>
                        </a:rPr>
                        <a:t>Current TU 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 dirty="0" smtClean="0">
                          <a:solidFill>
                            <a:schemeClr val="dk1"/>
                          </a:solidFill>
                        </a:rPr>
                        <a:t>Proposed TU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600" b="1" u="none" strike="noStrike" cap="none" dirty="0" smtClean="0">
                          <a:solidFill>
                            <a:schemeClr val="dk1"/>
                          </a:solidFill>
                        </a:rPr>
                        <a:t>Scope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01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smtClean="0"/>
                        <a:t>FS_VMR_Ph2</a:t>
                      </a: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 dirty="0" smtClean="0"/>
                        <a:t>11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 dirty="0" smtClean="0"/>
                        <a:t>8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1" u="none" strike="noStrike" cap="none" dirty="0" smtClean="0"/>
                        <a:t>Based on RAN discussion,</a:t>
                      </a:r>
                      <a:r>
                        <a:rPr lang="en-US" sz="1400" b="1" u="none" strike="noStrike" cap="none" baseline="0" dirty="0" smtClean="0"/>
                        <a:t> SA2 can down scope to 8 TUs</a:t>
                      </a:r>
                      <a:endParaRPr sz="14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1931973"/>
                  </a:ext>
                </a:extLst>
              </a:tr>
              <a:tr h="43182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GB" sz="1600" b="1" dirty="0" smtClean="0"/>
                        <a:t>FS_AIML_CN</a:t>
                      </a:r>
                      <a:endParaRPr sz="1600" b="1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 dirty="0" smtClean="0"/>
                        <a:t>14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 dirty="0" smtClean="0"/>
                        <a:t>?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1" u="none" strike="noStrike" cap="none" dirty="0" smtClean="0"/>
                        <a:t>For WT1, more concrete requirements should be </a:t>
                      </a:r>
                      <a:r>
                        <a:rPr lang="en-US" sz="1400" b="1" u="none" strike="noStrike" cap="none" dirty="0" smtClean="0"/>
                        <a:t>made by RAN</a:t>
                      </a:r>
                      <a:endParaRPr sz="14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2507628"/>
                  </a:ext>
                </a:extLst>
              </a:tr>
              <a:tr h="47850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 err="1" smtClean="0"/>
                        <a:t>FS_eTRS_URLLC_LAN</a:t>
                      </a:r>
                      <a:endParaRPr sz="1600" b="1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 dirty="0" smtClean="0"/>
                        <a:t>15.25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 dirty="0" smtClean="0"/>
                        <a:t>7.5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1" u="none" strike="noStrike" cap="none" dirty="0" smtClean="0"/>
                        <a:t>Supportive only WT-2</a:t>
                      </a:r>
                      <a:r>
                        <a:rPr lang="en-US" sz="1400" b="1" u="none" strike="noStrike" cap="none" baseline="0" dirty="0" smtClean="0"/>
                        <a:t> General URLLC enhancements</a:t>
                      </a:r>
                      <a:r>
                        <a:rPr lang="en-US" sz="1400" b="1" u="none" strike="noStrike" cap="none" dirty="0" smtClean="0"/>
                        <a:t> </a:t>
                      </a:r>
                      <a:endParaRPr lang="en-US" sz="14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3536239"/>
                  </a:ext>
                </a:extLst>
              </a:tr>
              <a:tr h="42343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 smtClean="0"/>
                        <a:t>FS_AmbientIoT</a:t>
                      </a:r>
                      <a:endParaRPr sz="1600" b="1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 dirty="0" smtClean="0"/>
                        <a:t>24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 dirty="0" smtClean="0"/>
                        <a:t>14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1" u="none" strike="noStrike" cap="none" dirty="0" smtClean="0"/>
                        <a:t>Do study only phase for Rel-19</a:t>
                      </a:r>
                      <a:endParaRPr sz="14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8535965"/>
                  </a:ext>
                </a:extLst>
              </a:tr>
              <a:tr h="4689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smtClean="0"/>
                        <a:t>FS_ETM</a:t>
                      </a: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 dirty="0" smtClean="0"/>
                        <a:t>4.5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 dirty="0" smtClean="0"/>
                        <a:t>4.5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1" u="none" strike="noStrike" cap="none" dirty="0" smtClean="0"/>
                        <a:t>Need to check</a:t>
                      </a:r>
                      <a:r>
                        <a:rPr lang="en-US" sz="1400" b="1" u="none" strike="noStrike" cap="none" baseline="0" dirty="0" smtClean="0"/>
                        <a:t> the outcome of the XRM ph2, can start later if needed</a:t>
                      </a:r>
                      <a:endParaRPr sz="14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591692"/>
                  </a:ext>
                </a:extLst>
              </a:tr>
              <a:tr h="4224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smtClean="0"/>
                        <a:t>FS_eUUI5</a:t>
                      </a: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 dirty="0" smtClean="0"/>
                        <a:t>13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 dirty="0" smtClean="0"/>
                        <a:t>10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1" u="none" strike="noStrike" cap="none" dirty="0" smtClean="0"/>
                        <a:t>We are supportive but need to</a:t>
                      </a:r>
                      <a:r>
                        <a:rPr lang="en-US" sz="1400" b="1" u="none" strike="noStrike" cap="none" baseline="0" dirty="0" smtClean="0"/>
                        <a:t> clarify the use case and down-scoping</a:t>
                      </a:r>
                      <a:endParaRPr sz="14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0325646"/>
                  </a:ext>
                </a:extLst>
              </a:tr>
            </a:tbl>
          </a:graphicData>
        </a:graphic>
      </p:graphicFrame>
      <p:sp>
        <p:nvSpPr>
          <p:cNvPr id="6" name="Google Shape;309;p7"/>
          <p:cNvSpPr/>
          <p:nvPr/>
        </p:nvSpPr>
        <p:spPr>
          <a:xfrm>
            <a:off x="823754" y="1514799"/>
            <a:ext cx="9433938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We are supportive to include these 6</a:t>
            </a:r>
            <a:r>
              <a:rPr lang="en-US" sz="2000" b="1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US" sz="20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Study SIDs for Rel-19 </a:t>
            </a:r>
            <a:r>
              <a:rPr lang="en-US" sz="2000" b="1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with scope updates.</a:t>
            </a:r>
            <a:endParaRPr lang="en-US" sz="2000" b="1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10284031" y="405247"/>
            <a:ext cx="1710047" cy="4288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smtClean="0"/>
              <a:t>SP-231609</a:t>
            </a: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45348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95325" y="275631"/>
            <a:ext cx="10124976" cy="359877"/>
          </a:xfrm>
        </p:spPr>
        <p:txBody>
          <a:bodyPr/>
          <a:lstStyle/>
          <a:p>
            <a:r>
              <a:rPr lang="en-US" dirty="0" smtClean="0"/>
              <a:t>Deprioritized for Release 19</a:t>
            </a:r>
            <a:endParaRPr lang="en-US" dirty="0"/>
          </a:p>
        </p:txBody>
      </p:sp>
      <p:graphicFrame>
        <p:nvGraphicFramePr>
          <p:cNvPr id="4" name="Google Shape;244;p2"/>
          <p:cNvGraphicFramePr/>
          <p:nvPr>
            <p:extLst>
              <p:ext uri="{D42A27DB-BD31-4B8C-83A1-F6EECF244321}">
                <p14:modId xmlns:p14="http://schemas.microsoft.com/office/powerpoint/2010/main" val="3709346816"/>
              </p:ext>
            </p:extLst>
          </p:nvPr>
        </p:nvGraphicFramePr>
        <p:xfrm>
          <a:off x="737618" y="2360111"/>
          <a:ext cx="9687826" cy="2682922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4276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92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10998">
                  <a:extLst>
                    <a:ext uri="{9D8B030D-6E8A-4147-A177-3AD203B41FA5}">
                      <a16:colId xmlns:a16="http://schemas.microsoft.com/office/drawing/2014/main" val="4089265468"/>
                    </a:ext>
                  </a:extLst>
                </a:gridCol>
              </a:tblGrid>
              <a:tr h="41241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600" b="1" u="none" strike="noStrike" cap="none" dirty="0">
                          <a:solidFill>
                            <a:schemeClr val="dk1"/>
                          </a:solidFill>
                        </a:rPr>
                        <a:t>Topics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solidFill>
                            <a:schemeClr val="dk1"/>
                          </a:solidFill>
                        </a:rPr>
                        <a:t>TU* 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 dirty="0" smtClean="0">
                          <a:solidFill>
                            <a:schemeClr val="dk1"/>
                          </a:solidFill>
                        </a:rPr>
                        <a:t>Comment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41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  <a:tabLst/>
                        <a:defRPr/>
                      </a:pPr>
                      <a:r>
                        <a:rPr lang="en-GB" sz="1600" b="1" dirty="0" smtClean="0"/>
                        <a:t>FS_eEDGE_5GC_ph3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 dirty="0" smtClean="0"/>
                        <a:t>10.25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cap="none" dirty="0" smtClean="0"/>
                        <a:t>This</a:t>
                      </a:r>
                      <a:r>
                        <a:rPr lang="en-US" sz="1400" b="1" u="none" strike="noStrike" cap="none" baseline="0" dirty="0" smtClean="0"/>
                        <a:t> is a third phase proposal, we can do after get some market feedback</a:t>
                      </a:r>
                      <a:endParaRPr lang="en-US" sz="1400" b="1" u="none" strike="noStrike" cap="none" dirty="0" smtClean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95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  <a:tabLst/>
                        <a:defRPr/>
                      </a:pPr>
                      <a:r>
                        <a:rPr lang="en-GB" sz="1600" b="1" dirty="0" smtClean="0"/>
                        <a:t>FS_5G_ProSe_Ph3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 dirty="0" smtClean="0"/>
                        <a:t>6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 dirty="0" smtClean="0"/>
                        <a:t>ProSe</a:t>
                      </a:r>
                      <a:r>
                        <a:rPr lang="en-US" sz="1400" b="1" u="none" strike="noStrike" cap="none" baseline="0" dirty="0" smtClean="0"/>
                        <a:t> is not utilized and </a:t>
                      </a:r>
                      <a:r>
                        <a:rPr lang="en-US" sz="1400" b="1" u="none" strike="noStrike" cap="none" dirty="0" smtClean="0"/>
                        <a:t>Current ProSe feature will be enough</a:t>
                      </a:r>
                      <a:endParaRPr sz="14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59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FS_UAS_Ph3</a:t>
                      </a:r>
                      <a:endParaRPr sz="1600" b="1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 dirty="0" smtClean="0"/>
                        <a:t>7.5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 dirty="0" smtClean="0"/>
                        <a:t>This</a:t>
                      </a:r>
                      <a:r>
                        <a:rPr lang="en-US" sz="1400" b="1" u="none" strike="noStrike" cap="none" baseline="0" dirty="0" smtClean="0"/>
                        <a:t> is a third phase proposal, can do after get some market feedback</a:t>
                      </a:r>
                      <a:endParaRPr sz="14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416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dirty="0" smtClean="0"/>
                        <a:t>FS_SLTS</a:t>
                      </a:r>
                      <a:endParaRPr sz="1600" b="1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dirty="0" smtClean="0"/>
                        <a:t>8</a:t>
                      </a:r>
                      <a:endParaRPr sz="1600" b="1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 smtClean="0"/>
                        <a:t>Limited applicability</a:t>
                      </a:r>
                      <a:endParaRPr sz="1400" b="1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41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600" b="1" dirty="0" smtClean="0"/>
                        <a:t>FS_ISAC_ARC</a:t>
                      </a:r>
                      <a:endParaRPr sz="1600" b="1"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 dirty="0" smtClean="0"/>
                        <a:t>13</a:t>
                      </a:r>
                      <a:endParaRPr sz="16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 dirty="0" smtClean="0"/>
                        <a:t>Certain</a:t>
                      </a:r>
                      <a:r>
                        <a:rPr lang="en-US" sz="1400" b="1" u="none" strike="noStrike" cap="none" baseline="0" dirty="0" smtClean="0"/>
                        <a:t> level of </a:t>
                      </a:r>
                      <a:r>
                        <a:rPr lang="en-US" sz="1400" b="1" u="none" strike="noStrike" cap="none" dirty="0" smtClean="0"/>
                        <a:t>RAN study is required before</a:t>
                      </a:r>
                      <a:r>
                        <a:rPr lang="en-US" sz="1400" b="1" u="none" strike="noStrike" cap="none" baseline="0" dirty="0" smtClean="0"/>
                        <a:t> SA start the system </a:t>
                      </a:r>
                      <a:r>
                        <a:rPr lang="en-US" sz="1400" b="1" u="none" strike="noStrike" cap="none" baseline="0" dirty="0" smtClean="0"/>
                        <a:t>architecture</a:t>
                      </a:r>
                      <a:endParaRPr sz="1400" b="1" u="none" strike="noStrike" cap="none" dirty="0"/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Google Shape;309;p7"/>
          <p:cNvSpPr/>
          <p:nvPr/>
        </p:nvSpPr>
        <p:spPr>
          <a:xfrm>
            <a:off x="737618" y="1362398"/>
            <a:ext cx="7063767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§"/>
            </a:pPr>
            <a:r>
              <a:rPr lang="en-US" sz="20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Deprioritize following items</a:t>
            </a:r>
            <a:endParaRPr sz="2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Text Placeholder 4"/>
          <p:cNvSpPr txBox="1">
            <a:spLocks/>
          </p:cNvSpPr>
          <p:nvPr/>
        </p:nvSpPr>
        <p:spPr>
          <a:xfrm>
            <a:off x="10284031" y="405247"/>
            <a:ext cx="1710047" cy="4288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smtClean="0"/>
              <a:t>SP-231609</a:t>
            </a: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199283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2041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SH-PPT-Template-010419" id="{13DBBB40-E117-A14B-A60D-4C0B2403A415}" vid="{97E1B161-0A03-EF44-AF20-E5663291484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68817</TotalTime>
  <Words>257</Words>
  <Application>Microsoft Office PowerPoint</Application>
  <PresentationFormat>Widescreen</PresentationFormat>
  <Paragraphs>80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游ゴシック</vt:lpstr>
      <vt:lpstr>Arial</vt:lpstr>
      <vt:lpstr>Calibri</vt:lpstr>
      <vt:lpstr>Proxima Nova</vt:lpstr>
      <vt:lpstr>Proxima Nova Extrabold</vt:lpstr>
      <vt:lpstr>Proxima Nova Medium</vt:lpstr>
      <vt:lpstr>Proxima Nova Semibold</vt:lpstr>
      <vt:lpstr>Wingdings</vt:lpstr>
      <vt:lpstr>Office Theme</vt:lpstr>
      <vt:lpstr>Release 19 Package Proposal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Huerta, Joel</dc:creator>
  <cp:lastModifiedBy>Ryu, Jinsook</cp:lastModifiedBy>
  <cp:revision>1149</cp:revision>
  <cp:lastPrinted>2018-12-12T21:17:36Z</cp:lastPrinted>
  <dcterms:created xsi:type="dcterms:W3CDTF">2019-01-06T17:37:19Z</dcterms:created>
  <dcterms:modified xsi:type="dcterms:W3CDTF">2023-12-05T21:21:04Z</dcterms:modified>
</cp:coreProperties>
</file>